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8" r:id="rId2"/>
    <p:sldId id="259" r:id="rId3"/>
    <p:sldId id="262" r:id="rId4"/>
    <p:sldId id="260" r:id="rId5"/>
    <p:sldId id="261" r:id="rId6"/>
    <p:sldId id="263" r:id="rId7"/>
    <p:sldId id="264" r:id="rId8"/>
    <p:sldId id="276" r:id="rId9"/>
    <p:sldId id="277" r:id="rId10"/>
    <p:sldId id="278" r:id="rId11"/>
    <p:sldId id="279" r:id="rId12"/>
    <p:sldId id="280" r:id="rId13"/>
    <p:sldId id="265" r:id="rId14"/>
    <p:sldId id="266" r:id="rId15"/>
    <p:sldId id="267" r:id="rId16"/>
    <p:sldId id="268" r:id="rId17"/>
    <p:sldId id="269" r:id="rId18"/>
    <p:sldId id="270" r:id="rId19"/>
    <p:sldId id="291" r:id="rId20"/>
    <p:sldId id="290" r:id="rId21"/>
    <p:sldId id="272" r:id="rId22"/>
    <p:sldId id="271" r:id="rId23"/>
    <p:sldId id="274" r:id="rId24"/>
    <p:sldId id="281" r:id="rId25"/>
    <p:sldId id="282" r:id="rId26"/>
    <p:sldId id="289" r:id="rId27"/>
    <p:sldId id="283" r:id="rId28"/>
    <p:sldId id="284" r:id="rId29"/>
    <p:sldId id="285" r:id="rId30"/>
    <p:sldId id="286" r:id="rId31"/>
    <p:sldId id="287" r:id="rId32"/>
    <p:sldId id="288" r:id="rId33"/>
    <p:sldId id="301" r:id="rId34"/>
    <p:sldId id="302" r:id="rId35"/>
    <p:sldId id="292" r:id="rId36"/>
    <p:sldId id="293" r:id="rId37"/>
    <p:sldId id="294" r:id="rId38"/>
    <p:sldId id="296" r:id="rId39"/>
    <p:sldId id="297" r:id="rId40"/>
    <p:sldId id="298" r:id="rId41"/>
    <p:sldId id="299"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4" d="100"/>
          <a:sy n="64" d="100"/>
        </p:scale>
        <p:origin x="-14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10143-6DCC-453E-B5F6-04823604D5ED}" type="datetimeFigureOut">
              <a:rPr lang="en-US" smtClean="0"/>
              <a:pPr/>
              <a:t>12/15/2016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34C6C-0BEB-4DAE-92B4-657C0E0DF6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034C6C-0BEB-4DAE-92B4-657C0E0DF631}"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C9E125-9CD4-4D42-80AD-02E2E3468810}"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F8A13-8FD1-45B7-9DD3-EDE489FA66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9E125-9CD4-4D42-80AD-02E2E3468810}"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F8A13-8FD1-45B7-9DD3-EDE489FA66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9E125-9CD4-4D42-80AD-02E2E3468810}"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F8A13-8FD1-45B7-9DD3-EDE489FA66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9E125-9CD4-4D42-80AD-02E2E3468810}"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F8A13-8FD1-45B7-9DD3-EDE489FA66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C9E125-9CD4-4D42-80AD-02E2E3468810}"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F8A13-8FD1-45B7-9DD3-EDE489FA66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C9E125-9CD4-4D42-80AD-02E2E3468810}" type="datetimeFigureOut">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F8A13-8FD1-45B7-9DD3-EDE489FA66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C9E125-9CD4-4D42-80AD-02E2E3468810}" type="datetimeFigureOut">
              <a:rPr lang="en-US" smtClean="0"/>
              <a:pPr/>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CF8A13-8FD1-45B7-9DD3-EDE489FA66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C9E125-9CD4-4D42-80AD-02E2E3468810}" type="datetimeFigureOut">
              <a:rPr lang="en-US" smtClean="0"/>
              <a:pPr/>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CF8A13-8FD1-45B7-9DD3-EDE489FA66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9E125-9CD4-4D42-80AD-02E2E3468810}" type="datetimeFigureOut">
              <a:rPr lang="en-US" smtClean="0"/>
              <a:pPr/>
              <a:t>12/15/2016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F8A13-8FD1-45B7-9DD3-EDE489FA66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9E125-9CD4-4D42-80AD-02E2E3468810}" type="datetimeFigureOut">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F8A13-8FD1-45B7-9DD3-EDE489FA66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9E125-9CD4-4D42-80AD-02E2E3468810}" type="datetimeFigureOut">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F8A13-8FD1-45B7-9DD3-EDE489FA66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9E125-9CD4-4D42-80AD-02E2E3468810}" type="datetimeFigureOut">
              <a:rPr lang="en-US" smtClean="0"/>
              <a:pPr/>
              <a:t>12/15/2016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F8A13-8FD1-45B7-9DD3-EDE489FA66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D__mAX-2sXo" TargetMode="External"/><Relationship Id="rId2" Type="http://schemas.openxmlformats.org/officeDocument/2006/relationships/hyperlink" Target="https://www.youtube.com/watch?v=Lk5j25nmZKY"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Jaf1Cy-tAQ4"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354762"/>
          </a:xfrm>
        </p:spPr>
        <p:txBody>
          <a:bodyPr>
            <a:normAutofit/>
          </a:bodyPr>
          <a:lstStyle/>
          <a:p>
            <a:r>
              <a:rPr lang="en-US" sz="8800" b="1" dirty="0" smtClean="0">
                <a:solidFill>
                  <a:srgbClr val="0070C0"/>
                </a:solidFill>
              </a:rPr>
              <a:t/>
            </a:r>
            <a:br>
              <a:rPr lang="en-US" sz="8800" b="1" dirty="0" smtClean="0">
                <a:solidFill>
                  <a:srgbClr val="0070C0"/>
                </a:solidFill>
              </a:rPr>
            </a:br>
            <a:r>
              <a:rPr lang="en-US" sz="8800" b="1" dirty="0" smtClean="0">
                <a:solidFill>
                  <a:srgbClr val="0070C0"/>
                </a:solidFill>
              </a:rPr>
              <a:t>Getting started with ICANN</a:t>
            </a:r>
            <a:br>
              <a:rPr lang="en-US" sz="8800" b="1" dirty="0" smtClean="0">
                <a:solidFill>
                  <a:srgbClr val="0070C0"/>
                </a:solidFill>
              </a:rPr>
            </a:br>
            <a:r>
              <a:rPr lang="en-US" sz="7200" b="1" dirty="0" smtClean="0">
                <a:solidFill>
                  <a:srgbClr val="0070C0"/>
                </a:solidFill>
              </a:rPr>
              <a:t/>
            </a:r>
            <a:br>
              <a:rPr lang="en-US" sz="7200" b="1" dirty="0" smtClean="0">
                <a:solidFill>
                  <a:srgbClr val="0070C0"/>
                </a:solidFill>
              </a:rPr>
            </a:br>
            <a:endParaRPr lang="en-US" sz="72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3100" b="1" dirty="0" smtClean="0"/>
              <a:t>American Registry for Internet Numbers-ARIN-covering Canada, some Caribbean and North Atlantic islands and the United States</a:t>
            </a:r>
            <a:br>
              <a:rPr lang="en-US" sz="3100" b="1" dirty="0" smtClean="0"/>
            </a:br>
            <a:r>
              <a:rPr lang="en-US" dirty="0" smtClean="0"/>
              <a:t/>
            </a:r>
            <a:br>
              <a:rPr lang="en-US" dirty="0" smtClean="0"/>
            </a:br>
            <a:endParaRPr lang="en-US" dirty="0"/>
          </a:p>
        </p:txBody>
      </p:sp>
      <p:pic>
        <p:nvPicPr>
          <p:cNvPr id="4" name="Picture 3" descr="internet-operations-and-the-rirs-arin.jpg"/>
          <p:cNvPicPr>
            <a:picLocks noChangeAspect="1"/>
          </p:cNvPicPr>
          <p:nvPr/>
        </p:nvPicPr>
        <p:blipFill>
          <a:blip r:embed="rId2" cstate="print"/>
          <a:stretch>
            <a:fillRect/>
          </a:stretch>
        </p:blipFill>
        <p:spPr>
          <a:xfrm>
            <a:off x="151062" y="1752600"/>
            <a:ext cx="8992938" cy="472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3100" b="1" dirty="0" smtClean="0"/>
              <a:t>Latin American and Caribbean Internet Addresses Registry -LACNIC- covering Latin America and Caribbean</a:t>
            </a:r>
            <a:r>
              <a:rPr lang="en-US" dirty="0" smtClean="0"/>
              <a:t/>
            </a:r>
            <a:br>
              <a:rPr lang="en-US" dirty="0" smtClean="0"/>
            </a:br>
            <a:r>
              <a:rPr lang="en-US" dirty="0" smtClean="0"/>
              <a:t/>
            </a:r>
            <a:br>
              <a:rPr lang="en-US" dirty="0" smtClean="0"/>
            </a:br>
            <a:endParaRPr lang="en-US" dirty="0"/>
          </a:p>
        </p:txBody>
      </p:sp>
      <p:pic>
        <p:nvPicPr>
          <p:cNvPr id="3" name="Picture 2" descr="LOGO-lacnic-2012(1).jpg"/>
          <p:cNvPicPr>
            <a:picLocks noChangeAspect="1"/>
          </p:cNvPicPr>
          <p:nvPr/>
        </p:nvPicPr>
        <p:blipFill>
          <a:blip r:embed="rId2" cstate="print"/>
          <a:stretch>
            <a:fillRect/>
          </a:stretch>
        </p:blipFill>
        <p:spPr>
          <a:xfrm>
            <a:off x="1676400" y="1828800"/>
            <a:ext cx="6172200" cy="47979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err="1" smtClean="0"/>
              <a:t>Réseaux</a:t>
            </a:r>
            <a:r>
              <a:rPr lang="en-US" sz="3100" dirty="0" smtClean="0"/>
              <a:t> IP </a:t>
            </a:r>
            <a:r>
              <a:rPr lang="en-US" sz="3100" dirty="0" err="1" smtClean="0"/>
              <a:t>Européens</a:t>
            </a:r>
            <a:r>
              <a:rPr lang="en-US" sz="3100" dirty="0" smtClean="0"/>
              <a:t> -RIPE NCC-covering Europe, the Middle East and parts of Asia</a:t>
            </a:r>
            <a:r>
              <a:rPr lang="en-US" dirty="0" smtClean="0"/>
              <a:t/>
            </a:r>
            <a:br>
              <a:rPr lang="en-US" dirty="0" smtClean="0"/>
            </a:br>
            <a:endParaRPr lang="en-US" dirty="0"/>
          </a:p>
        </p:txBody>
      </p:sp>
      <p:pic>
        <p:nvPicPr>
          <p:cNvPr id="3" name="Picture 2" descr="zPvoD8zM.png"/>
          <p:cNvPicPr>
            <a:picLocks noChangeAspect="1"/>
          </p:cNvPicPr>
          <p:nvPr/>
        </p:nvPicPr>
        <p:blipFill>
          <a:blip r:embed="rId2" cstate="print"/>
          <a:stretch>
            <a:fillRect/>
          </a:stretch>
        </p:blipFill>
        <p:spPr>
          <a:xfrm>
            <a:off x="1905000" y="1219200"/>
            <a:ext cx="5638800" cy="5638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b="1" dirty="0" smtClean="0">
                <a:solidFill>
                  <a:srgbClr val="002060"/>
                </a:solidFill>
              </a:rPr>
              <a:t/>
            </a:r>
            <a:br>
              <a:rPr lang="en-US" b="1" dirty="0" smtClean="0">
                <a:solidFill>
                  <a:srgbClr val="002060"/>
                </a:solidFill>
              </a:rPr>
            </a:br>
            <a:r>
              <a:rPr lang="en-US" b="1" dirty="0">
                <a:solidFill>
                  <a:srgbClr val="002060"/>
                </a:solidFill>
              </a:rPr>
              <a:t/>
            </a:r>
            <a:br>
              <a:rPr lang="en-US" b="1" dirty="0">
                <a:solidFill>
                  <a:srgbClr val="002060"/>
                </a:solidFill>
              </a:rPr>
            </a:br>
            <a:r>
              <a:rPr lang="en-US" b="1" dirty="0" smtClean="0">
                <a:solidFill>
                  <a:srgbClr val="002060"/>
                </a:solidFill>
              </a:rPr>
              <a:t/>
            </a:r>
            <a:br>
              <a:rPr lang="en-US" b="1" dirty="0" smtClean="0">
                <a:solidFill>
                  <a:srgbClr val="002060"/>
                </a:solidFill>
              </a:rPr>
            </a:br>
            <a:r>
              <a:rPr lang="en-US" b="1" dirty="0">
                <a:solidFill>
                  <a:srgbClr val="002060"/>
                </a:solidFill>
              </a:rPr>
              <a:t/>
            </a:r>
            <a:br>
              <a:rPr lang="en-US" b="1" dirty="0">
                <a:solidFill>
                  <a:srgbClr val="002060"/>
                </a:solidFill>
              </a:rPr>
            </a:br>
            <a:r>
              <a:rPr lang="en-US" b="1" dirty="0" smtClean="0">
                <a:solidFill>
                  <a:srgbClr val="002060"/>
                </a:solidFill>
              </a:rPr>
              <a:t/>
            </a:r>
            <a:br>
              <a:rPr lang="en-US" b="1" dirty="0" smtClean="0">
                <a:solidFill>
                  <a:srgbClr val="002060"/>
                </a:solidFill>
              </a:rPr>
            </a:br>
            <a:r>
              <a:rPr lang="en-US" b="1" dirty="0">
                <a:solidFill>
                  <a:srgbClr val="002060"/>
                </a:solidFill>
              </a:rPr>
              <a:t/>
            </a:r>
            <a:br>
              <a:rPr lang="en-US" b="1" dirty="0">
                <a:solidFill>
                  <a:srgbClr val="002060"/>
                </a:solidFill>
              </a:rPr>
            </a:br>
            <a:r>
              <a:rPr lang="en-US" b="1" dirty="0" smtClean="0">
                <a:solidFill>
                  <a:srgbClr val="002060"/>
                </a:solidFill>
              </a:rPr>
              <a:t/>
            </a:r>
            <a:br>
              <a:rPr lang="en-US" b="1" dirty="0" smtClean="0">
                <a:solidFill>
                  <a:srgbClr val="002060"/>
                </a:solidFill>
              </a:rPr>
            </a:br>
            <a:r>
              <a:rPr lang="en-US" b="1" dirty="0">
                <a:solidFill>
                  <a:srgbClr val="002060"/>
                </a:solidFill>
              </a:rPr>
              <a:t/>
            </a:r>
            <a:br>
              <a:rPr lang="en-US" b="1" dirty="0">
                <a:solidFill>
                  <a:srgbClr val="002060"/>
                </a:solidFill>
              </a:rPr>
            </a:br>
            <a:r>
              <a:rPr lang="en-US" b="1" dirty="0" smtClean="0">
                <a:solidFill>
                  <a:srgbClr val="002060"/>
                </a:solidFill>
              </a:rPr>
              <a:t/>
            </a:r>
            <a:br>
              <a:rPr lang="en-US" b="1" dirty="0" smtClean="0">
                <a:solidFill>
                  <a:srgbClr val="002060"/>
                </a:solidFill>
              </a:rPr>
            </a:br>
            <a:r>
              <a:rPr lang="en-US" b="1" dirty="0">
                <a:solidFill>
                  <a:srgbClr val="002060"/>
                </a:solidFill>
              </a:rPr>
              <a:t/>
            </a:r>
            <a:br>
              <a:rPr lang="en-US" b="1" dirty="0">
                <a:solidFill>
                  <a:srgbClr val="002060"/>
                </a:solidFill>
              </a:rPr>
            </a:br>
            <a:r>
              <a:rPr lang="en-US" b="1" dirty="0" smtClean="0">
                <a:solidFill>
                  <a:srgbClr val="002060"/>
                </a:solidFill>
              </a:rPr>
              <a:t>3.	The </a:t>
            </a:r>
            <a:r>
              <a:rPr lang="en-US" b="1" dirty="0">
                <a:solidFill>
                  <a:srgbClr val="002060"/>
                </a:solidFill>
              </a:rPr>
              <a:t>operators of the root servers remain largely autonomous, but at the same time work with one another and with ICANN to make sure the system stays up-to-date with the Internet’s advances and changes.</a:t>
            </a:r>
            <a:br>
              <a:rPr lang="en-US" b="1" dirty="0">
                <a:solidFill>
                  <a:srgbClr val="002060"/>
                </a:solidFill>
              </a:rPr>
            </a:br>
            <a:r>
              <a:rPr lang="en-US" b="1" dirty="0" smtClean="0">
                <a:solidFill>
                  <a:srgbClr val="002060"/>
                </a:solidFill>
              </a:rPr>
              <a:t/>
            </a:r>
            <a:br>
              <a:rPr lang="en-US" b="1" dirty="0" smtClean="0">
                <a:solidFill>
                  <a:srgbClr val="002060"/>
                </a:solidFill>
              </a:rPr>
            </a:br>
            <a:endParaRPr lang="en-US" b="1"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Picture3.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icture4.pn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icture5.png"/>
          <p:cNvPicPr>
            <a:picLocks noChangeAspect="1"/>
          </p:cNvPicPr>
          <p:nvPr/>
        </p:nvPicPr>
        <p:blipFill>
          <a:blip r:embed="rId2" cstate="print"/>
          <a:stretch>
            <a:fillRect/>
          </a:stretch>
        </p:blipFill>
        <p:spPr>
          <a:xfrm>
            <a:off x="-59967" y="0"/>
            <a:ext cx="9203965"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Picture6.png"/>
          <p:cNvPicPr>
            <a:picLocks noChangeAspect="1"/>
          </p:cNvPicPr>
          <p:nvPr/>
        </p:nvPicPr>
        <p:blipFill>
          <a:blip r:embed="rId2" cstate="print"/>
          <a:stretch>
            <a:fillRect/>
          </a:stretch>
        </p:blipFill>
        <p:spPr>
          <a:xfrm>
            <a:off x="-183032" y="0"/>
            <a:ext cx="9327032"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dirty="0" smtClean="0">
                <a:solidFill>
                  <a:srgbClr val="002060"/>
                </a:solidFill>
              </a:rPr>
              <a:t/>
            </a:r>
            <a:br>
              <a:rPr lang="en-US" b="1" dirty="0" smtClean="0">
                <a:solidFill>
                  <a:srgbClr val="002060"/>
                </a:solidFill>
              </a:rPr>
            </a:br>
            <a:r>
              <a:rPr lang="en-US" sz="7300" b="1" dirty="0" smtClean="0">
                <a:solidFill>
                  <a:srgbClr val="00B050"/>
                </a:solidFill>
              </a:rPr>
              <a:t>The Board of Directors</a:t>
            </a:r>
            <a:r>
              <a:rPr lang="en-US" b="1" dirty="0" smtClean="0">
                <a:solidFill>
                  <a:srgbClr val="002060"/>
                </a:solidFill>
              </a:rPr>
              <a:t/>
            </a:r>
            <a:br>
              <a:rPr lang="en-US" b="1" dirty="0" smtClean="0">
                <a:solidFill>
                  <a:srgbClr val="002060"/>
                </a:solidFill>
              </a:rPr>
            </a:br>
            <a:r>
              <a:rPr lang="en-US" b="1" dirty="0" smtClean="0">
                <a:solidFill>
                  <a:srgbClr val="002060"/>
                </a:solidFill>
              </a:rPr>
              <a:t>1.Make </a:t>
            </a:r>
            <a:r>
              <a:rPr lang="en-US" b="1" dirty="0">
                <a:solidFill>
                  <a:srgbClr val="002060"/>
                </a:solidFill>
              </a:rPr>
              <a:t>final decisions  </a:t>
            </a:r>
            <a:r>
              <a:rPr lang="en-US" b="1" dirty="0" smtClean="0">
                <a:solidFill>
                  <a:srgbClr val="002060"/>
                </a:solidFill>
              </a:rPr>
              <a:t/>
            </a:r>
            <a:br>
              <a:rPr lang="en-US" b="1" dirty="0" smtClean="0">
                <a:solidFill>
                  <a:srgbClr val="002060"/>
                </a:solidFill>
              </a:rPr>
            </a:br>
            <a:r>
              <a:rPr lang="en-US" b="1" dirty="0" smtClean="0">
                <a:solidFill>
                  <a:srgbClr val="002060"/>
                </a:solidFill>
              </a:rPr>
              <a:t>2.</a:t>
            </a:r>
            <a:r>
              <a:rPr lang="en-US" b="1" dirty="0">
                <a:solidFill>
                  <a:srgbClr val="002060"/>
                </a:solidFill>
              </a:rPr>
              <a:t> M</a:t>
            </a:r>
            <a:r>
              <a:rPr lang="en-US" b="1" dirty="0" smtClean="0">
                <a:solidFill>
                  <a:srgbClr val="002060"/>
                </a:solidFill>
              </a:rPr>
              <a:t>ade </a:t>
            </a:r>
            <a:r>
              <a:rPr lang="en-US" b="1" dirty="0">
                <a:solidFill>
                  <a:srgbClr val="002060"/>
                </a:solidFill>
              </a:rPr>
              <a:t>up of 21 members: 15 of which have voting rights and </a:t>
            </a:r>
            <a:r>
              <a:rPr lang="en-US" b="1" dirty="0" smtClean="0">
                <a:solidFill>
                  <a:srgbClr val="002060"/>
                </a:solidFill>
              </a:rPr>
              <a:t>6 are </a:t>
            </a:r>
            <a:r>
              <a:rPr lang="en-US" b="1" dirty="0">
                <a:solidFill>
                  <a:srgbClr val="002060"/>
                </a:solidFill>
              </a:rPr>
              <a:t>non-voting liaisons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ard-4080x1872-08nov16-en.jpeg"/>
          <p:cNvPicPr>
            <a:picLocks noChangeAspect="1"/>
          </p:cNvPicPr>
          <p:nvPr/>
        </p:nvPicPr>
        <p:blipFill>
          <a:blip r:embed="rId2" cstate="print"/>
          <a:stretch>
            <a:fillRect/>
          </a:stretch>
        </p:blipFill>
        <p:spPr>
          <a:xfrm>
            <a:off x="-2438400" y="0"/>
            <a:ext cx="14946924"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png"/>
          <p:cNvPicPr>
            <a:picLocks noChangeAspect="1"/>
          </p:cNvPicPr>
          <p:nvPr/>
        </p:nvPicPr>
        <p:blipFill>
          <a:blip r:embed="rId2" cstate="print"/>
          <a:stretch>
            <a:fillRect/>
          </a:stretch>
        </p:blipFill>
        <p:spPr>
          <a:xfrm>
            <a:off x="609600" y="0"/>
            <a:ext cx="8534400" cy="66267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a:blip r:embed="rId2" cstate="print"/>
          <a:stretch>
            <a:fillRect/>
          </a:stretch>
        </p:blipFill>
        <p:spPr>
          <a:xfrm>
            <a:off x="0" y="12428"/>
            <a:ext cx="9144000" cy="69083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278562"/>
          </a:xfrm>
        </p:spPr>
        <p:txBody>
          <a:bodyPr>
            <a:normAutofit/>
          </a:bodyPr>
          <a:lstStyle/>
          <a:p>
            <a:endParaRPr lang="en-US" b="1" dirty="0"/>
          </a:p>
        </p:txBody>
      </p:sp>
      <p:pic>
        <p:nvPicPr>
          <p:cNvPr id="3" name="Picture 2" descr="iana-logo.png"/>
          <p:cNvPicPr>
            <a:picLocks noChangeAspect="1"/>
          </p:cNvPicPr>
          <p:nvPr/>
        </p:nvPicPr>
        <p:blipFill>
          <a:blip r:embed="rId2" cstate="print"/>
          <a:stretch>
            <a:fillRect/>
          </a:stretch>
        </p:blipFill>
        <p:spPr>
          <a:xfrm>
            <a:off x="457200" y="0"/>
            <a:ext cx="84582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Rectangle 2"/>
          <p:cNvSpPr/>
          <p:nvPr/>
        </p:nvSpPr>
        <p:spPr>
          <a:xfrm>
            <a:off x="609600" y="914400"/>
            <a:ext cx="7620000" cy="4154984"/>
          </a:xfrm>
          <a:prstGeom prst="rect">
            <a:avLst/>
          </a:prstGeom>
        </p:spPr>
        <p:txBody>
          <a:bodyPr wrap="square">
            <a:spAutoFit/>
          </a:bodyPr>
          <a:lstStyle/>
          <a:p>
            <a:r>
              <a:rPr lang="en-US" sz="4400" b="1" dirty="0" smtClean="0">
                <a:solidFill>
                  <a:schemeClr val="accent1"/>
                </a:solidFill>
                <a:hlinkClick r:id="rId2"/>
              </a:rPr>
              <a:t>https://www.youtube.com/watch?v=Lk5j25nmZKY</a:t>
            </a:r>
            <a:endParaRPr lang="en-US" sz="4400" b="1" dirty="0" smtClean="0">
              <a:solidFill>
                <a:schemeClr val="accent1"/>
              </a:solidFill>
            </a:endParaRPr>
          </a:p>
          <a:p>
            <a:endParaRPr lang="en-US" sz="4400" b="1" dirty="0" smtClean="0">
              <a:solidFill>
                <a:schemeClr val="accent1"/>
              </a:solidFill>
            </a:endParaRPr>
          </a:p>
          <a:p>
            <a:r>
              <a:rPr lang="en-US" sz="4400" b="1" dirty="0" smtClean="0">
                <a:solidFill>
                  <a:schemeClr val="accent1"/>
                </a:solidFill>
                <a:hlinkClick r:id="rId3"/>
              </a:rPr>
              <a:t>https://www.youtube.com/watch?v=D__mAX-2sXo</a:t>
            </a:r>
            <a:endParaRPr lang="en-US" sz="4400" b="1" dirty="0" smtClean="0">
              <a:solidFill>
                <a:schemeClr val="accent1"/>
              </a:solidFill>
            </a:endParaRPr>
          </a:p>
          <a:p>
            <a:endParaRPr lang="en-US" sz="4400" b="1" dirty="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
            </a:r>
            <a:br>
              <a:rPr lang="en-US" b="1" dirty="0" smtClean="0">
                <a:solidFill>
                  <a:schemeClr val="accent1">
                    <a:lumMod val="50000"/>
                  </a:schemeClr>
                </a:solidFill>
              </a:rPr>
            </a:br>
            <a:r>
              <a:rPr lang="en-US" b="1" dirty="0" smtClean="0">
                <a:solidFill>
                  <a:schemeClr val="accent1">
                    <a:lumMod val="50000"/>
                  </a:schemeClr>
                </a:solidFill>
              </a:rPr>
              <a:t>How does ICANN work?</a:t>
            </a:r>
            <a:br>
              <a:rPr lang="en-US" b="1" dirty="0" smtClean="0">
                <a:solidFill>
                  <a:schemeClr val="accent1">
                    <a:lumMod val="50000"/>
                  </a:schemeClr>
                </a:solidFill>
              </a:rPr>
            </a:br>
            <a:endParaRPr lang="en-US" b="1" dirty="0">
              <a:solidFill>
                <a:schemeClr val="accent1">
                  <a:lumMod val="50000"/>
                </a:schemeClr>
              </a:solidFill>
            </a:endParaRPr>
          </a:p>
        </p:txBody>
      </p:sp>
      <p:pic>
        <p:nvPicPr>
          <p:cNvPr id="3" name="Picture 2" descr="5zbgN8KoQIuvnKALNHGU_beginthumb.jpg"/>
          <p:cNvPicPr>
            <a:picLocks noChangeAspect="1"/>
          </p:cNvPicPr>
          <p:nvPr/>
        </p:nvPicPr>
        <p:blipFill>
          <a:blip r:embed="rId2" cstate="print"/>
          <a:stretch>
            <a:fillRect/>
          </a:stretch>
        </p:blipFill>
        <p:spPr>
          <a:xfrm>
            <a:off x="0" y="1828800"/>
            <a:ext cx="8940800" cy="5029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ttom-up-stairs-to-world.jpg"/>
          <p:cNvPicPr>
            <a:picLocks noChangeAspect="1"/>
          </p:cNvPicPr>
          <p:nvPr/>
        </p:nvPicPr>
        <p:blipFill>
          <a:blip r:embed="rId2" cstate="print"/>
          <a:stretch>
            <a:fillRect/>
          </a:stretch>
        </p:blipFill>
        <p:spPr>
          <a:xfrm>
            <a:off x="0" y="0"/>
            <a:ext cx="9949846"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773092"/>
            <a:ext cx="9144000" cy="313932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6600" b="1" dirty="0" smtClean="0">
                <a:solidFill>
                  <a:schemeClr val="tx2">
                    <a:lumMod val="75000"/>
                  </a:schemeClr>
                </a:solidFill>
                <a:latin typeface="helvetica"/>
                <a:cs typeface="Arial" pitchFamily="34" charset="0"/>
              </a:rPr>
              <a:t>  </a:t>
            </a:r>
            <a:r>
              <a:rPr kumimoji="0" lang="en-US" sz="6600" b="1" i="0" u="none" strike="noStrike" cap="none" normalizeH="0" baseline="0" dirty="0" smtClean="0">
                <a:ln>
                  <a:noFill/>
                </a:ln>
                <a:solidFill>
                  <a:schemeClr val="tx2">
                    <a:lumMod val="75000"/>
                  </a:schemeClr>
                </a:solidFill>
                <a:effectLst/>
                <a:latin typeface="helvetica"/>
                <a:cs typeface="Arial" pitchFamily="34" charset="0"/>
              </a:rPr>
              <a:t>Consensus-driven</a:t>
            </a:r>
          </a:p>
          <a:p>
            <a:pPr marL="0" marR="0" lvl="0" indent="0" algn="ctr" defTabSz="914400" rtl="0" eaLnBrk="1" fontAlgn="base" latinLnBrk="0" hangingPunct="1">
              <a:lnSpc>
                <a:spcPct val="100000"/>
              </a:lnSpc>
              <a:spcBef>
                <a:spcPct val="0"/>
              </a:spcBef>
              <a:spcAft>
                <a:spcPct val="0"/>
              </a:spcAft>
              <a:buClrTx/>
              <a:buSzTx/>
              <a:buFontTx/>
              <a:buNone/>
              <a:tabLst/>
            </a:pPr>
            <a:r>
              <a:rPr lang="en-US" sz="6600" b="1" dirty="0" smtClean="0">
                <a:solidFill>
                  <a:schemeClr val="tx2">
                    <a:lumMod val="75000"/>
                  </a:schemeClr>
                </a:solidFill>
                <a:latin typeface="helvetica"/>
                <a:cs typeface="Arial" pitchFamily="34" charset="0"/>
              </a:rPr>
              <a:t>policy</a:t>
            </a:r>
            <a:r>
              <a:rPr kumimoji="0" lang="en-US" sz="6600" b="0" i="0" u="none" strike="noStrike" cap="none" normalizeH="0" baseline="0" dirty="0" smtClean="0">
                <a:ln>
                  <a:noFill/>
                </a:ln>
                <a:solidFill>
                  <a:schemeClr val="tx2">
                    <a:lumMod val="75000"/>
                  </a:schemeClr>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US" sz="6600" dirty="0" smtClean="0">
                <a:solidFill>
                  <a:schemeClr val="tx2">
                    <a:lumMod val="75000"/>
                  </a:schemeClr>
                </a:solidFill>
                <a:latin typeface="Arial" pitchFamily="34" charset="0"/>
                <a:cs typeface="Arial" pitchFamily="34" charset="0"/>
              </a:rPr>
              <a:t>Multi-stakeholder model</a:t>
            </a:r>
            <a:endParaRPr kumimoji="0" lang="en-US" sz="66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What has ICANN accomplished?</a:t>
            </a:r>
            <a:br>
              <a:rPr lang="en-US" b="1" dirty="0" smtClean="0">
                <a:solidFill>
                  <a:schemeClr val="accent1">
                    <a:lumMod val="50000"/>
                  </a:schemeClr>
                </a:solidFill>
              </a:rPr>
            </a:br>
            <a:endParaRPr lang="en-US" b="1" dirty="0">
              <a:solidFill>
                <a:schemeClr val="accent1">
                  <a:lumMod val="50000"/>
                </a:schemeClr>
              </a:solidFill>
            </a:endParaRPr>
          </a:p>
        </p:txBody>
      </p:sp>
      <p:pic>
        <p:nvPicPr>
          <p:cNvPr id="3" name="Picture 2" descr="ICANN-domains.jpg"/>
          <p:cNvPicPr>
            <a:picLocks noChangeAspect="1"/>
          </p:cNvPicPr>
          <p:nvPr/>
        </p:nvPicPr>
        <p:blipFill>
          <a:blip r:embed="rId2" cstate="print"/>
          <a:stretch>
            <a:fillRect/>
          </a:stretch>
        </p:blipFill>
        <p:spPr>
          <a:xfrm>
            <a:off x="0" y="1070919"/>
            <a:ext cx="9144000" cy="578708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What Has ICANN Accomplished?</a:t>
            </a:r>
            <a:br>
              <a:rPr lang="en-US" b="1" dirty="0" smtClean="0">
                <a:solidFill>
                  <a:srgbClr val="0070C0"/>
                </a:solidFill>
              </a:rPr>
            </a:br>
            <a:r>
              <a:rPr lang="en-US" b="1" dirty="0" smtClean="0"/>
              <a:t>ICANN established market competition for generic domain name (</a:t>
            </a:r>
            <a:r>
              <a:rPr lang="en-US" b="1" dirty="0" err="1" smtClean="0"/>
              <a:t>gTLD</a:t>
            </a:r>
            <a:r>
              <a:rPr lang="en-US" b="1" dirty="0" smtClean="0"/>
              <a:t>) registrations resulting in a lowering of domain name costs by 80% and saving consumers and businesses over US$1 billion annually in domain registration fees.</a:t>
            </a:r>
            <a:r>
              <a:rPr lang="en-US" dirty="0" smtClean="0"/>
              <a:t/>
            </a:r>
            <a:br>
              <a:rPr lang="en-US" dirty="0" smtClean="0"/>
            </a:br>
            <a:r>
              <a:rPr lang="en-US" dirty="0" smtClean="0"/>
              <a:t/>
            </a:r>
            <a:br>
              <a:rPr lang="en-US" dirty="0" smtClean="0"/>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endParaRPr lang="en-US" b="1" dirty="0">
              <a:solidFill>
                <a:srgbClr val="0070C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rgbClr val="0070C0"/>
                </a:solidFill>
              </a:rPr>
              <a:t> </a:t>
            </a:r>
            <a:br>
              <a:rPr lang="en-US" b="1" dirty="0" smtClean="0">
                <a:solidFill>
                  <a:srgbClr val="0070C0"/>
                </a:solidFill>
              </a:rPr>
            </a:br>
            <a:r>
              <a:rPr lang="en-US" b="1" dirty="0" smtClean="0">
                <a:solidFill>
                  <a:srgbClr val="0070C0"/>
                </a:solidFill>
              </a:rPr>
              <a:t>What Has ICANN Accomplished? </a:t>
            </a:r>
            <a:r>
              <a:rPr lang="en-US" dirty="0" smtClean="0"/>
              <a:t/>
            </a:r>
            <a:br>
              <a:rPr lang="en-US" dirty="0" smtClean="0"/>
            </a:br>
            <a:r>
              <a:rPr lang="en-US" dirty="0" smtClean="0"/>
              <a:t/>
            </a:r>
            <a:br>
              <a:rPr lang="en-US" dirty="0" smtClean="0"/>
            </a:br>
            <a:r>
              <a:rPr lang="en-US" b="1" dirty="0" smtClean="0"/>
              <a:t>ICANN implemented an efficient and cost-effective Uniform Domain Name Dispute Resolution Policy (UDRP), which has been used to resolve thousands of disputes over the rights to domain names.</a:t>
            </a:r>
            <a:r>
              <a:rPr lang="en-US" b="1" dirty="0" smtClean="0">
                <a:solidFill>
                  <a:srgbClr val="0070C0"/>
                </a:solidFill>
              </a:rPr>
              <a:t/>
            </a:r>
            <a:br>
              <a:rPr lang="en-US" b="1" dirty="0" smtClean="0">
                <a:solidFill>
                  <a:srgbClr val="0070C0"/>
                </a:solidFill>
              </a:rPr>
            </a:br>
            <a:r>
              <a:rPr lang="en-US" dirty="0" smtClean="0"/>
              <a:t/>
            </a:r>
            <a:br>
              <a:rPr lang="en-US" dirty="0" smtClean="0"/>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rgbClr val="0070C0"/>
                </a:solidFill>
              </a:rPr>
              <a:t> </a:t>
            </a:r>
            <a:br>
              <a:rPr lang="en-US" b="1" dirty="0" smtClean="0">
                <a:solidFill>
                  <a:srgbClr val="0070C0"/>
                </a:solidFill>
              </a:rPr>
            </a:br>
            <a:r>
              <a:rPr lang="en-US" b="1" dirty="0" smtClean="0">
                <a:solidFill>
                  <a:srgbClr val="0070C0"/>
                </a:solidFill>
              </a:rPr>
              <a:t>What Has ICANN Accomplished? </a:t>
            </a:r>
            <a:r>
              <a:rPr lang="en-US" dirty="0" smtClean="0"/>
              <a:t/>
            </a:r>
            <a:br>
              <a:rPr lang="en-US" dirty="0" smtClean="0"/>
            </a:br>
            <a:r>
              <a:rPr lang="en-US" dirty="0" smtClean="0"/>
              <a:t/>
            </a:r>
            <a:br>
              <a:rPr lang="en-US" dirty="0" smtClean="0"/>
            </a:br>
            <a:r>
              <a:rPr lang="en-US" b="1" dirty="0" smtClean="0"/>
              <a:t>Working in coordination with the appropriate technical communities and stakeholders, ICANN adopted guidelines for the deployment of Internationalized Domain Names (IDN), opening the way for registration of domains in hundreds of the world's languages.</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30762"/>
          </a:xfrm>
        </p:spPr>
        <p:txBody>
          <a:bodyPr>
            <a:normAutofit/>
          </a:bodyPr>
          <a:lstStyle/>
          <a:p>
            <a:r>
              <a:rPr lang="en-US" sz="4800" b="1" dirty="0" smtClean="0">
                <a:solidFill>
                  <a:schemeClr val="tx2">
                    <a:lumMod val="75000"/>
                  </a:schemeClr>
                </a:solidFill>
              </a:rPr>
              <a:t/>
            </a:r>
            <a:br>
              <a:rPr lang="en-US" sz="4800" b="1" dirty="0" smtClean="0">
                <a:solidFill>
                  <a:schemeClr val="tx2">
                    <a:lumMod val="75000"/>
                  </a:schemeClr>
                </a:solidFill>
              </a:rPr>
            </a:br>
            <a:r>
              <a:rPr lang="en-US" sz="4800" b="1" dirty="0">
                <a:solidFill>
                  <a:schemeClr val="tx2">
                    <a:lumMod val="75000"/>
                  </a:schemeClr>
                </a:solidFill>
              </a:rPr>
              <a:t/>
            </a:r>
            <a:br>
              <a:rPr lang="en-US" sz="4800" b="1" dirty="0">
                <a:solidFill>
                  <a:schemeClr val="tx2">
                    <a:lumMod val="75000"/>
                  </a:schemeClr>
                </a:solidFill>
              </a:rPr>
            </a:br>
            <a:r>
              <a:rPr lang="en-US" sz="4800" b="1" dirty="0" smtClean="0">
                <a:solidFill>
                  <a:schemeClr val="tx2">
                    <a:lumMod val="75000"/>
                  </a:schemeClr>
                </a:solidFill>
              </a:rPr>
              <a:t>Internet Corporation for assigned names and numbers</a:t>
            </a:r>
            <a:endParaRPr lang="en-US" sz="4800" b="1" dirty="0">
              <a:solidFill>
                <a:schemeClr val="tx2">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b="1" dirty="0" smtClean="0">
                <a:solidFill>
                  <a:srgbClr val="0070C0"/>
                </a:solidFill>
              </a:rPr>
              <a:t> What Has ICANN Accomplished? </a:t>
            </a:r>
            <a:r>
              <a:rPr lang="en-US" b="1" dirty="0" smtClean="0"/>
              <a:t>ICANN and NTIA jointly completed deployment of Domain Name System Security Extensions (DNSSEC) for the root zone in July 2010. These extensions make certain kinds of </a:t>
            </a:r>
            <a:r>
              <a:rPr lang="en-US" b="1" dirty="0" err="1" smtClean="0"/>
              <a:t>cyberfraud</a:t>
            </a:r>
            <a:r>
              <a:rPr lang="en-US" b="1" dirty="0" smtClean="0"/>
              <a:t> much more difficult to perpetrate. As of 30 June 2011, 70 TLDs had adopted DNSSEC, including two of the largest TLDs -- .com and .de.</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rgbClr val="0070C0"/>
                </a:solidFill>
              </a:rPr>
              <a:t> What Has ICANN Accomplished? </a:t>
            </a:r>
            <a:r>
              <a:rPr lang="en-US" b="1" dirty="0" smtClean="0"/>
              <a:t/>
            </a:r>
            <a:br>
              <a:rPr lang="en-US" b="1" dirty="0" smtClean="0"/>
            </a:br>
            <a:r>
              <a:rPr lang="en-US" b="1" dirty="0" smtClean="0"/>
              <a:t/>
            </a:r>
            <a:br>
              <a:rPr lang="en-US" b="1" dirty="0" smtClean="0"/>
            </a:br>
            <a:r>
              <a:rPr lang="en-US" b="1" dirty="0" smtClean="0"/>
              <a:t>ICANN created the New </a:t>
            </a:r>
            <a:r>
              <a:rPr lang="en-US" b="1" dirty="0" err="1" smtClean="0"/>
              <a:t>gTLD</a:t>
            </a:r>
            <a:r>
              <a:rPr lang="en-US" b="1" dirty="0" smtClean="0"/>
              <a:t> Program, so that any established entity in the world can apply to operate its own top-level domain.</a:t>
            </a:r>
            <a:endParaRPr 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b="1" dirty="0" smtClean="0">
                <a:solidFill>
                  <a:srgbClr val="0070C0"/>
                </a:solidFill>
              </a:rPr>
              <a:t> What Has ICANN Accomplished? </a:t>
            </a:r>
            <a:br>
              <a:rPr lang="en-US" sz="3600" b="1" dirty="0" smtClean="0">
                <a:solidFill>
                  <a:srgbClr val="0070C0"/>
                </a:solidFill>
              </a:rPr>
            </a:br>
            <a:r>
              <a:rPr lang="en-US" sz="3600" b="1" dirty="0" smtClean="0"/>
              <a:t>The world broadly accepts ICANN as the place to work out Internet governance policies. As 2011 ended, the Governmental Advisory Committee represented 109 nations (plus the European Union and the Vatican). The Country Code Names Supporting Organization (</a:t>
            </a:r>
            <a:r>
              <a:rPr lang="en-US" sz="3600" b="1" dirty="0" err="1" smtClean="0"/>
              <a:t>ccNSO</a:t>
            </a:r>
            <a:r>
              <a:rPr lang="en-US" sz="3600" b="1" dirty="0" smtClean="0"/>
              <a:t>) represented more than 120 country code domains. The At-Large Advisory Committee represented 134 At-Large Structures (</a:t>
            </a:r>
            <a:r>
              <a:rPr lang="en-US" sz="3600" b="1" dirty="0" err="1" smtClean="0"/>
              <a:t>ALSes</a:t>
            </a:r>
            <a:r>
              <a:rPr lang="en-US" sz="3600" b="1" dirty="0" smtClean="0"/>
              <a:t>) from all geographic regions.</a:t>
            </a:r>
            <a:r>
              <a:rPr lang="en-US" sz="3600" dirty="0" smtClean="0"/>
              <a:t/>
            </a:r>
            <a:br>
              <a:rPr lang="en-US" sz="3600" dirty="0" smtClean="0"/>
            </a:br>
            <a:r>
              <a:rPr lang="en-US" dirty="0" smtClean="0"/>
              <a:t/>
            </a:r>
            <a:br>
              <a:rPr lang="en-US" dirty="0" smtClean="0"/>
            </a:b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
            </a:r>
            <a:br>
              <a:rPr lang="en-US" sz="7200" b="1" dirty="0" smtClean="0"/>
            </a:br>
            <a:r>
              <a:rPr lang="en-US" sz="7200" b="1" dirty="0" smtClean="0"/>
              <a:t/>
            </a:r>
            <a:br>
              <a:rPr lang="en-US" sz="7200" b="1" dirty="0" smtClean="0"/>
            </a:br>
            <a:r>
              <a:rPr lang="en-US" sz="7200" b="1" dirty="0" smtClean="0"/>
              <a:t/>
            </a:r>
            <a:br>
              <a:rPr lang="en-US" sz="7200" b="1" dirty="0" smtClean="0"/>
            </a:br>
            <a:r>
              <a:rPr lang="en-US" sz="7200" b="1" dirty="0" smtClean="0"/>
              <a:t/>
            </a:r>
            <a:br>
              <a:rPr lang="en-US" sz="7200" b="1" dirty="0" smtClean="0"/>
            </a:br>
            <a:r>
              <a:rPr lang="en-US" sz="7200" b="1" dirty="0" smtClean="0"/>
              <a:t/>
            </a:r>
            <a:br>
              <a:rPr lang="en-US" sz="7200" b="1" dirty="0" smtClean="0"/>
            </a:br>
            <a:r>
              <a:rPr lang="en-US" sz="7200" b="1" dirty="0" smtClean="0"/>
              <a:t/>
            </a:r>
            <a:br>
              <a:rPr lang="en-US" sz="7200" b="1" dirty="0" smtClean="0"/>
            </a:br>
            <a:r>
              <a:rPr lang="en-US" sz="7200" b="1" dirty="0" smtClean="0"/>
              <a:t/>
            </a:r>
            <a:br>
              <a:rPr lang="en-US" sz="7200" b="1" dirty="0" smtClean="0"/>
            </a:br>
            <a:r>
              <a:rPr lang="en-US" sz="7200" b="1" dirty="0" smtClean="0"/>
              <a:t/>
            </a:r>
            <a:br>
              <a:rPr lang="en-US" sz="7200" b="1" dirty="0" smtClean="0"/>
            </a:br>
            <a:r>
              <a:rPr lang="en-US" sz="7200" b="1" dirty="0" smtClean="0"/>
              <a:t/>
            </a:r>
            <a:br>
              <a:rPr lang="en-US" sz="7200" b="1" dirty="0" smtClean="0"/>
            </a:br>
            <a:r>
              <a:rPr lang="en-US" sz="7200" b="1" dirty="0" smtClean="0"/>
              <a:t>ICANN Strategic Plan for 2016-2020</a:t>
            </a:r>
            <a:br>
              <a:rPr lang="en-US" sz="7200" b="1" dirty="0" smtClean="0"/>
            </a:br>
            <a:r>
              <a:rPr lang="en-US" sz="7200" b="1" dirty="0" smtClean="0"/>
              <a:t/>
            </a:r>
            <a:br>
              <a:rPr lang="en-US" sz="7200" b="1" dirty="0" smtClean="0"/>
            </a:br>
            <a:r>
              <a:rPr lang="en-US" sz="7200" b="1" dirty="0" smtClean="0"/>
              <a:t/>
            </a:r>
            <a:br>
              <a:rPr lang="en-US" sz="7200" b="1" dirty="0" smtClean="0"/>
            </a:br>
            <a:r>
              <a:rPr lang="en-US" sz="7200" b="1" dirty="0" smtClean="0"/>
              <a:t/>
            </a:r>
            <a:br>
              <a:rPr lang="en-US" sz="7200" b="1" dirty="0" smtClean="0"/>
            </a:br>
            <a:r>
              <a:rPr lang="en-US" sz="7200" b="1" dirty="0" smtClean="0"/>
              <a:t/>
            </a:r>
            <a:br>
              <a:rPr lang="en-US" sz="7200" b="1" dirty="0" smtClean="0"/>
            </a:br>
            <a:endParaRPr lang="en-US" sz="72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https://www.youtube.com/watch?v=Jaf1Cy-tAQ4</a:t>
            </a:r>
            <a:r>
              <a:rPr lang="en-US" dirty="0" smtClean="0"/>
              <a:t/>
            </a:r>
            <a:br>
              <a:rPr lang="en-US" dirty="0" smtClean="0"/>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t/>
            </a:r>
            <a:br>
              <a:rPr lang="en-US" sz="9600" b="1" dirty="0" smtClean="0"/>
            </a:br>
            <a:r>
              <a:rPr lang="en-US" sz="9600" b="1" dirty="0" smtClean="0"/>
              <a:t/>
            </a:r>
            <a:br>
              <a:rPr lang="en-US" sz="9600" b="1" dirty="0" smtClean="0"/>
            </a:br>
            <a:r>
              <a:rPr lang="en-US" sz="9600" b="1" dirty="0" smtClean="0"/>
              <a:t/>
            </a:r>
            <a:br>
              <a:rPr lang="en-US" sz="9600" b="1" dirty="0" smtClean="0"/>
            </a:br>
            <a:r>
              <a:rPr lang="en-US" sz="9600" b="1" dirty="0" smtClean="0">
                <a:solidFill>
                  <a:srgbClr val="FFFF00"/>
                </a:solidFill>
              </a:rPr>
              <a:t>Final Quiz</a:t>
            </a:r>
            <a:endParaRPr lang="en-US" sz="9600" b="1" dirty="0">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630362"/>
          </a:xfrm>
          <a:solidFill>
            <a:srgbClr val="00B0F0"/>
          </a:solidFill>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chemeClr val="bg1"/>
                </a:solidFill>
              </a:rPr>
              <a:t>1.Which is our regional Internet registry?</a:t>
            </a:r>
            <a:br>
              <a:rPr lang="en-US" b="1" dirty="0" smtClean="0">
                <a:solidFill>
                  <a:schemeClr val="bg1"/>
                </a:solidFill>
              </a:rPr>
            </a:br>
            <a:r>
              <a:rPr lang="en-US" dirty="0" smtClean="0"/>
              <a:t/>
            </a:r>
            <a:br>
              <a:rPr lang="en-US" dirty="0" smtClean="0"/>
            </a:br>
            <a:r>
              <a:rPr lang="en-US" dirty="0" smtClean="0"/>
              <a:t/>
            </a:r>
            <a:br>
              <a:rPr lang="en-US" dirty="0" smtClean="0"/>
            </a:br>
            <a:r>
              <a:rPr lang="en-US" sz="6000" b="1" dirty="0" smtClean="0"/>
              <a:t>1.ARIN</a:t>
            </a:r>
            <a:br>
              <a:rPr lang="en-US" sz="6000" b="1" dirty="0" smtClean="0"/>
            </a:br>
            <a:r>
              <a:rPr lang="en-US" sz="6000" b="1" dirty="0" smtClean="0"/>
              <a:t>2.LACNIC</a:t>
            </a:r>
            <a:br>
              <a:rPr lang="en-US" sz="6000" b="1" dirty="0" smtClean="0"/>
            </a:br>
            <a:r>
              <a:rPr lang="en-US" sz="6000" b="1" dirty="0" smtClean="0"/>
              <a:t>3.RIPE NCC</a:t>
            </a:r>
            <a:br>
              <a:rPr lang="en-US" sz="6000" b="1" dirty="0" smtClean="0"/>
            </a:br>
            <a:r>
              <a:rPr lang="en-US" sz="6000" b="1" dirty="0" smtClean="0"/>
              <a:t>4.APNIC</a:t>
            </a:r>
            <a:endParaRPr lang="en-US" sz="6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554162"/>
          </a:xfrm>
          <a:solidFill>
            <a:schemeClr val="accent4">
              <a:lumMod val="75000"/>
            </a:schemeClr>
          </a:solidFill>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chemeClr val="bg1"/>
                </a:solidFill>
              </a:rPr>
              <a:t>2.Which one is a technical advisory body?</a:t>
            </a:r>
            <a:br>
              <a:rPr lang="en-US" b="1" dirty="0" smtClean="0">
                <a:solidFill>
                  <a:schemeClr val="bg1"/>
                </a:solidFill>
              </a:rPr>
            </a:br>
            <a:r>
              <a:rPr lang="en-US" dirty="0" smtClean="0"/>
              <a:t/>
            </a:r>
            <a:br>
              <a:rPr lang="en-US" dirty="0" smtClean="0"/>
            </a:br>
            <a:r>
              <a:rPr lang="en-US" b="1" dirty="0" smtClean="0"/>
              <a:t>1.Address supporting organization</a:t>
            </a:r>
            <a:br>
              <a:rPr lang="en-US" b="1" dirty="0" smtClean="0"/>
            </a:br>
            <a:r>
              <a:rPr lang="en-US" b="1" dirty="0" smtClean="0"/>
              <a:t>2.Security and Stability Advisory Committee</a:t>
            </a:r>
            <a:br>
              <a:rPr lang="en-US" b="1" dirty="0" smtClean="0"/>
            </a:br>
            <a:r>
              <a:rPr lang="en-US" b="1" dirty="0" smtClean="0"/>
              <a:t>3.Internet Engineering Task Force</a:t>
            </a:r>
            <a:br>
              <a:rPr lang="en-US" b="1" dirty="0" smtClean="0"/>
            </a:br>
            <a:r>
              <a:rPr lang="en-US" b="1" dirty="0" smtClean="0"/>
              <a:t>4.all of the above mentioned</a:t>
            </a:r>
            <a:endParaRPr 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1782762"/>
          </a:xfrm>
          <a:solidFill>
            <a:schemeClr val="accent3">
              <a:lumMod val="75000"/>
            </a:schemeClr>
          </a:solidFill>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3.Which of the following committees represent  average Internet users’ interests?</a:t>
            </a:r>
            <a:br>
              <a:rPr lang="en-US" b="1" dirty="0" smtClean="0">
                <a:solidFill>
                  <a:schemeClr val="bg1"/>
                </a:solidFill>
              </a:rPr>
            </a:br>
            <a:r>
              <a:rPr lang="en-US" b="1" dirty="0" smtClean="0">
                <a:solidFill>
                  <a:schemeClr val="tx1">
                    <a:lumMod val="95000"/>
                    <a:lumOff val="5000"/>
                  </a:schemeClr>
                </a:solidFill>
              </a:rPr>
              <a:t>1.Governmental Advisory Committee </a:t>
            </a:r>
            <a:r>
              <a:rPr lang="ru-RU" b="1" dirty="0" smtClean="0">
                <a:solidFill>
                  <a:schemeClr val="tx1">
                    <a:lumMod val="95000"/>
                    <a:lumOff val="5000"/>
                  </a:schemeClr>
                </a:solidFill>
              </a:rPr>
              <a:t>(</a:t>
            </a:r>
            <a:r>
              <a:rPr lang="en-US" b="1" dirty="0" smtClean="0">
                <a:solidFill>
                  <a:schemeClr val="tx1">
                    <a:lumMod val="95000"/>
                    <a:lumOff val="5000"/>
                  </a:schemeClr>
                </a:solidFill>
              </a:rPr>
              <a:t>GAC</a:t>
            </a:r>
            <a:r>
              <a:rPr lang="ru-RU" b="1" dirty="0" smtClean="0">
                <a:solidFill>
                  <a:schemeClr val="tx1">
                    <a:lumMod val="95000"/>
                    <a:lumOff val="5000"/>
                  </a:schemeClr>
                </a:solidFill>
              </a:rPr>
              <a:t>)</a:t>
            </a:r>
            <a:br>
              <a:rPr lang="ru-RU" b="1" dirty="0" smtClean="0">
                <a:solidFill>
                  <a:schemeClr val="tx1">
                    <a:lumMod val="95000"/>
                    <a:lumOff val="5000"/>
                  </a:schemeClr>
                </a:solidFill>
              </a:rPr>
            </a:br>
            <a:r>
              <a:rPr lang="ru-RU" b="1" dirty="0" smtClean="0">
                <a:solidFill>
                  <a:schemeClr val="tx1">
                    <a:lumMod val="95000"/>
                    <a:lumOff val="5000"/>
                  </a:schemeClr>
                </a:solidFill>
              </a:rPr>
              <a:t>2.А</a:t>
            </a:r>
            <a:r>
              <a:rPr lang="en-US" b="1" dirty="0" smtClean="0">
                <a:solidFill>
                  <a:schemeClr val="tx1">
                    <a:lumMod val="95000"/>
                    <a:lumOff val="5000"/>
                  </a:schemeClr>
                </a:solidFill>
              </a:rPr>
              <a:t>t large Advisory Committee (ALAC)</a:t>
            </a:r>
            <a:br>
              <a:rPr lang="en-US" b="1" dirty="0" smtClean="0">
                <a:solidFill>
                  <a:schemeClr val="tx1">
                    <a:lumMod val="95000"/>
                    <a:lumOff val="5000"/>
                  </a:schemeClr>
                </a:solidFill>
              </a:rPr>
            </a:br>
            <a:r>
              <a:rPr lang="en-US" b="1" dirty="0" smtClean="0">
                <a:solidFill>
                  <a:schemeClr val="tx1">
                    <a:lumMod val="95000"/>
                    <a:lumOff val="5000"/>
                  </a:schemeClr>
                </a:solidFill>
              </a:rPr>
              <a:t>3.Security and Stability Advisory Committee (SSAC)</a:t>
            </a:r>
            <a:br>
              <a:rPr lang="en-US" b="1" dirty="0" smtClean="0">
                <a:solidFill>
                  <a:schemeClr val="tx1">
                    <a:lumMod val="95000"/>
                    <a:lumOff val="5000"/>
                  </a:schemeClr>
                </a:solidFill>
              </a:rPr>
            </a:br>
            <a:r>
              <a:rPr lang="en-US" b="1" dirty="0" smtClean="0">
                <a:solidFill>
                  <a:schemeClr val="tx1">
                    <a:lumMod val="95000"/>
                    <a:lumOff val="5000"/>
                  </a:schemeClr>
                </a:solidFill>
              </a:rPr>
              <a:t>4.Root Server System Advisory Committee (RSSAC)</a:t>
            </a: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the interests of average Internet users?</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endParaRPr lang="en-US" b="1"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153400" cy="2697162"/>
          </a:xfrm>
          <a:solidFill>
            <a:srgbClr val="00B050"/>
          </a:solidFill>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chemeClr val="bg1"/>
                </a:solidFill>
              </a:rPr>
              <a:t>4.Which of the followings advises the ICANN Board of Directors on policy issues relating to the allocation and management of IP addresses?</a:t>
            </a:r>
            <a:r>
              <a:rPr lang="en-US" dirty="0" smtClean="0"/>
              <a:t/>
            </a:r>
            <a:br>
              <a:rPr lang="en-US" dirty="0" smtClean="0"/>
            </a:br>
            <a:r>
              <a:rPr lang="en-US" dirty="0" smtClean="0"/>
              <a:t/>
            </a:r>
            <a:br>
              <a:rPr lang="en-US" dirty="0" smtClean="0"/>
            </a:br>
            <a:r>
              <a:rPr lang="en-US" sz="4000" b="1" dirty="0" smtClean="0"/>
              <a:t>1.Root Server System Advisory Committee</a:t>
            </a:r>
            <a:br>
              <a:rPr lang="en-US" sz="4000" b="1" dirty="0" smtClean="0"/>
            </a:br>
            <a:r>
              <a:rPr lang="en-US" sz="4000" b="1" dirty="0" smtClean="0"/>
              <a:t>2.Address Supporting Organization</a:t>
            </a:r>
            <a:br>
              <a:rPr lang="en-US" sz="4000" b="1" dirty="0" smtClean="0"/>
            </a:br>
            <a:r>
              <a:rPr lang="en-US" sz="4000" b="1" dirty="0" smtClean="0"/>
              <a:t>3.IANA</a:t>
            </a:r>
            <a:br>
              <a:rPr lang="en-US" sz="4000" b="1" dirty="0" smtClean="0"/>
            </a:br>
            <a:r>
              <a:rPr lang="en-US" sz="4000" b="1" dirty="0" smtClean="0"/>
              <a:t>4.Country Code Names Supporting Organization</a:t>
            </a:r>
            <a:endParaRPr lang="en-US" sz="4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858000" cy="3581400"/>
          </a:xfrm>
        </p:spPr>
        <p:txBody>
          <a:bodyPr>
            <a:normAutofit/>
          </a:bodyPr>
          <a:lstStyle/>
          <a:p>
            <a:r>
              <a:rPr lang="en-US" sz="9600" b="1" i="1" dirty="0" smtClean="0">
                <a:solidFill>
                  <a:schemeClr val="tx2">
                    <a:lumMod val="75000"/>
                  </a:schemeClr>
                </a:solidFill>
              </a:rPr>
              <a:t>What does ICANN do?</a:t>
            </a:r>
            <a:endParaRPr lang="en-US" sz="9600" b="1" i="1" dirty="0">
              <a:solidFill>
                <a:schemeClr val="tx2">
                  <a:lumMod val="7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2468562"/>
          </a:xfrm>
          <a:solidFill>
            <a:schemeClr val="accent2">
              <a:lumMod val="75000"/>
            </a:schemeClr>
          </a:solidFill>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chemeClr val="bg1"/>
                </a:solidFill>
              </a:rPr>
              <a:t>5.Which of the followings develop and recommend policies concerning the Internet’s technical management within their areas of expertise?</a:t>
            </a:r>
            <a:r>
              <a:rPr lang="en-US" b="1" dirty="0" smtClean="0"/>
              <a:t/>
            </a:r>
            <a:br>
              <a:rPr lang="en-US" b="1" dirty="0" smtClean="0"/>
            </a:br>
            <a:r>
              <a:rPr lang="en-US" b="1" dirty="0" smtClean="0"/>
              <a:t/>
            </a:r>
            <a:br>
              <a:rPr lang="en-US" b="1" dirty="0" smtClean="0"/>
            </a:br>
            <a:r>
              <a:rPr lang="en-US" b="1" dirty="0" smtClean="0"/>
              <a:t>1.Supporting Organizations</a:t>
            </a:r>
            <a:br>
              <a:rPr lang="en-US" b="1" dirty="0" smtClean="0"/>
            </a:br>
            <a:r>
              <a:rPr lang="en-US" b="1" dirty="0" smtClean="0"/>
              <a:t>2.Advisory Committees</a:t>
            </a:r>
            <a:br>
              <a:rPr lang="en-US" b="1" dirty="0" smtClean="0"/>
            </a:br>
            <a:r>
              <a:rPr lang="en-US" b="1" dirty="0" smtClean="0"/>
              <a:t>3.IANA </a:t>
            </a:r>
            <a:br>
              <a:rPr lang="en-US" b="1" dirty="0" smtClean="0"/>
            </a:br>
            <a:r>
              <a:rPr lang="en-US" b="1" dirty="0" smtClean="0"/>
              <a:t>4.Technical Liaison Group</a:t>
            </a:r>
            <a:endParaRPr 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2773362"/>
          </a:xfrm>
          <a:solidFill>
            <a:srgbClr val="0070C0"/>
          </a:solidFill>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chemeClr val="bg1"/>
                </a:solidFill>
              </a:rPr>
              <a:t/>
            </a:r>
            <a:br>
              <a:rPr lang="en-US" b="1" dirty="0" smtClean="0">
                <a:solidFill>
                  <a:schemeClr val="bg1"/>
                </a:solidFill>
              </a:rPr>
            </a:br>
            <a:r>
              <a:rPr lang="en-US" b="1" dirty="0" smtClean="0">
                <a:solidFill>
                  <a:schemeClr val="bg1"/>
                </a:solidFill>
              </a:rPr>
              <a:t>6.Which of the followings is a formal advisory body made up of representatives from the Internet Community?</a:t>
            </a:r>
            <a:r>
              <a:rPr lang="en-US" b="1" dirty="0" smtClean="0"/>
              <a:t/>
            </a:r>
            <a:br>
              <a:rPr lang="en-US" b="1" dirty="0" smtClean="0"/>
            </a:br>
            <a:r>
              <a:rPr lang="en-US" b="1" dirty="0" smtClean="0"/>
              <a:t/>
            </a:r>
            <a:br>
              <a:rPr lang="en-US" b="1" dirty="0" smtClean="0"/>
            </a:br>
            <a:r>
              <a:rPr lang="en-US" b="1" dirty="0" smtClean="0"/>
              <a:t>1.Advisory Committee</a:t>
            </a:r>
            <a:br>
              <a:rPr lang="en-US" b="1" dirty="0" smtClean="0"/>
            </a:br>
            <a:r>
              <a:rPr lang="en-US" b="1" dirty="0" smtClean="0"/>
              <a:t>2.Internet Engineering Task Force</a:t>
            </a:r>
            <a:br>
              <a:rPr lang="en-US" b="1" dirty="0" smtClean="0"/>
            </a:br>
            <a:r>
              <a:rPr lang="en-US" b="1" dirty="0" smtClean="0"/>
              <a:t>3.Board of Directors</a:t>
            </a:r>
            <a:br>
              <a:rPr lang="en-US" b="1" dirty="0" smtClean="0"/>
            </a:br>
            <a:r>
              <a:rPr lang="en-US" b="1" dirty="0" smtClean="0"/>
              <a:t>4.RIPE NCC</a:t>
            </a:r>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6430962"/>
          </a:xfrm>
          <a:solidFill>
            <a:srgbClr val="00B0F0"/>
          </a:solidFill>
        </p:spPr>
        <p:txBody>
          <a:bodyPr>
            <a:normAutofit/>
          </a:bodyPr>
          <a:lstStyle/>
          <a:p>
            <a:r>
              <a:rPr lang="en-US" sz="9600" b="1" dirty="0" smtClean="0">
                <a:solidFill>
                  <a:srgbClr val="FFFF00"/>
                </a:solidFill>
              </a:rPr>
              <a:t>Thank you…</a:t>
            </a:r>
            <a:endParaRPr lang="en-US" sz="9600" b="1"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dirty="0" smtClean="0">
                <a:solidFill>
                  <a:schemeClr val="tx2">
                    <a:lumMod val="50000"/>
                  </a:schemeClr>
                </a:solidFill>
              </a:rPr>
              <a:t>1. Through its contracts with registries and registrars ICANN provides a consistent and stable environment for the domain name system, hence the Internet.</a:t>
            </a:r>
            <a:endParaRPr lang="en-US" b="1" dirty="0">
              <a:solidFill>
                <a:schemeClr val="tx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b="1" dirty="0" smtClean="0">
                <a:solidFill>
                  <a:schemeClr val="tx2">
                    <a:lumMod val="75000"/>
                  </a:schemeClr>
                </a:solidFill>
              </a:rPr>
              <a:t>2.ICANNcoordinates </a:t>
            </a:r>
            <a:r>
              <a:rPr lang="en-US" b="1" dirty="0">
                <a:solidFill>
                  <a:schemeClr val="tx2">
                    <a:lumMod val="75000"/>
                  </a:schemeClr>
                </a:solidFill>
              </a:rPr>
              <a:t>how </a:t>
            </a:r>
            <a:r>
              <a:rPr lang="en-US" b="1" dirty="0" smtClean="0">
                <a:solidFill>
                  <a:schemeClr val="tx2">
                    <a:lumMod val="75000"/>
                  </a:schemeClr>
                </a:solidFill>
              </a:rPr>
              <a:t>IP</a:t>
            </a:r>
            <a:r>
              <a:rPr lang="en-US" b="1" dirty="0">
                <a:solidFill>
                  <a:schemeClr val="tx2">
                    <a:lumMod val="75000"/>
                  </a:schemeClr>
                </a:solidFill>
              </a:rPr>
              <a:t> addresses are supplied to avoid repetition or clashes. </a:t>
            </a:r>
            <a:r>
              <a:rPr lang="en-US" b="1" dirty="0" smtClean="0">
                <a:solidFill>
                  <a:schemeClr val="tx2">
                    <a:lumMod val="75000"/>
                  </a:schemeClr>
                </a:solidFill>
              </a:rPr>
              <a:t/>
            </a:r>
            <a:br>
              <a:rPr lang="en-US" b="1" dirty="0" smtClean="0">
                <a:solidFill>
                  <a:schemeClr val="tx2">
                    <a:lumMod val="75000"/>
                  </a:schemeClr>
                </a:solidFill>
              </a:rPr>
            </a:br>
            <a:r>
              <a:rPr lang="en-US" b="1" dirty="0" smtClean="0">
                <a:solidFill>
                  <a:schemeClr val="tx2">
                    <a:lumMod val="75000"/>
                  </a:schemeClr>
                </a:solidFill>
              </a:rPr>
              <a:t>*ICANN</a:t>
            </a:r>
            <a:r>
              <a:rPr lang="en-US" b="1" dirty="0">
                <a:solidFill>
                  <a:schemeClr val="tx2">
                    <a:lumMod val="75000"/>
                  </a:schemeClr>
                </a:solidFill>
              </a:rPr>
              <a:t> </a:t>
            </a:r>
            <a:r>
              <a:rPr lang="en-US" b="1" dirty="0" smtClean="0">
                <a:solidFill>
                  <a:schemeClr val="tx2">
                    <a:lumMod val="75000"/>
                  </a:schemeClr>
                </a:solidFill>
              </a:rPr>
              <a:t>is </a:t>
            </a:r>
            <a:r>
              <a:rPr lang="en-US" b="1" dirty="0">
                <a:solidFill>
                  <a:schemeClr val="tx2">
                    <a:lumMod val="75000"/>
                  </a:schemeClr>
                </a:solidFill>
              </a:rPr>
              <a:t>the central repository for </a:t>
            </a:r>
            <a:r>
              <a:rPr lang="en-US" b="1" dirty="0" smtClean="0">
                <a:solidFill>
                  <a:schemeClr val="tx2">
                    <a:lumMod val="75000"/>
                  </a:schemeClr>
                </a:solidFill>
              </a:rPr>
              <a:t>IP</a:t>
            </a:r>
            <a:r>
              <a:rPr lang="en-US" b="1" dirty="0">
                <a:solidFill>
                  <a:schemeClr val="tx2">
                    <a:lumMod val="75000"/>
                  </a:schemeClr>
                </a:solidFill>
              </a:rPr>
              <a:t> addresses, from which ranges are supplied to regional registries who in turn distribute them to network providers.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j99PlQvRzGd72iPaFKL_rirmap.png"/>
          <p:cNvPicPr>
            <a:picLocks noChangeAspect="1"/>
          </p:cNvPicPr>
          <p:nvPr/>
        </p:nvPicPr>
        <p:blipFill>
          <a:blip r:embed="rId2" cstate="print"/>
          <a:stretch>
            <a:fillRect/>
          </a:stretch>
        </p:blipFill>
        <p:spPr>
          <a:xfrm>
            <a:off x="-990600" y="0"/>
            <a:ext cx="1291936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792162"/>
          </a:xfrm>
          <a:noFill/>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100" b="1" dirty="0" smtClean="0"/>
              <a:t>African Network Information Center- </a:t>
            </a:r>
            <a:r>
              <a:rPr lang="en-US" sz="3100" b="1" dirty="0" err="1" smtClean="0"/>
              <a:t>AfriNIC</a:t>
            </a:r>
            <a:r>
              <a:rPr lang="en-US" sz="3100" b="1" dirty="0" smtClean="0"/>
              <a:t>- covering the African continent </a:t>
            </a: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chemeClr val="bg1"/>
                </a:solidFill>
              </a:rPr>
              <a:t>The five RIRs are:</a:t>
            </a:r>
            <a:r>
              <a:rPr lang="en-US" sz="2700" dirty="0" smtClean="0"/>
              <a:t/>
            </a:r>
            <a:br>
              <a:rPr lang="en-US" sz="2700" dirty="0" smtClean="0"/>
            </a:br>
            <a:endParaRPr lang="en-US" sz="2700" b="1" dirty="0"/>
          </a:p>
        </p:txBody>
      </p:sp>
      <p:pic>
        <p:nvPicPr>
          <p:cNvPr id="4" name="Picture 3" descr="AFRINIC-Logo-big.jpeg"/>
          <p:cNvPicPr>
            <a:picLocks noChangeAspect="1"/>
          </p:cNvPicPr>
          <p:nvPr/>
        </p:nvPicPr>
        <p:blipFill>
          <a:blip r:embed="rId2" cstate="print"/>
          <a:stretch>
            <a:fillRect/>
          </a:stretch>
        </p:blipFill>
        <p:spPr>
          <a:xfrm>
            <a:off x="762000" y="1568196"/>
            <a:ext cx="7924800" cy="52898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3100" b="1" dirty="0" smtClean="0"/>
              <a:t>Asia Pacific Network Information Centre -APNIC- covering the Asia-Pacific region including Japan, Korea, China and Australia</a:t>
            </a:r>
            <a:br>
              <a:rPr lang="en-US" sz="3100" b="1" dirty="0" smtClean="0"/>
            </a:br>
            <a:endParaRPr lang="en-US" sz="3100" b="1" dirty="0"/>
          </a:p>
        </p:txBody>
      </p:sp>
      <p:pic>
        <p:nvPicPr>
          <p:cNvPr id="3" name="Picture 2" descr="APNIC-static-logotype-and-icon_web.png"/>
          <p:cNvPicPr>
            <a:picLocks noChangeAspect="1"/>
          </p:cNvPicPr>
          <p:nvPr/>
        </p:nvPicPr>
        <p:blipFill>
          <a:blip r:embed="rId2" cstate="print"/>
          <a:stretch>
            <a:fillRect/>
          </a:stretch>
        </p:blipFill>
        <p:spPr>
          <a:xfrm>
            <a:off x="-914400" y="1752600"/>
            <a:ext cx="10560325" cy="3886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27</Words>
  <Application>Microsoft Office PowerPoint</Application>
  <PresentationFormat>On-screen Show (4:3)</PresentationFormat>
  <Paragraphs>38</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 Getting started with ICANN  </vt:lpstr>
      <vt:lpstr>Slide 2</vt:lpstr>
      <vt:lpstr>  Internet Corporation for assigned names and numbers</vt:lpstr>
      <vt:lpstr>What does ICANN do?</vt:lpstr>
      <vt:lpstr>        1. Through its contracts with registries and registrars ICANN provides a consistent and stable environment for the domain name system, hence the Internet.</vt:lpstr>
      <vt:lpstr>       2.ICANNcoordinates how IP addresses are supplied to avoid repetition or clashes.  *ICANN is the central repository for IP addresses, from which ranges are supplied to regional registries who in turn distribute them to network providers.</vt:lpstr>
      <vt:lpstr>Slide 7</vt:lpstr>
      <vt:lpstr>    African Network Information Center- AfriNIC- covering the African continent    The five RIRs are: </vt:lpstr>
      <vt:lpstr> Asia Pacific Network Information Centre -APNIC- covering the Asia-Pacific region including Japan, Korea, China and Australia </vt:lpstr>
      <vt:lpstr>  American Registry for Internet Numbers-ARIN-covering Canada, some Caribbean and North Atlantic islands and the United States  </vt:lpstr>
      <vt:lpstr>   Latin American and Caribbean Internet Addresses Registry -LACNIC- covering Latin America and Caribbean  </vt:lpstr>
      <vt:lpstr> Réseaux IP Européens -RIPE NCC-covering Europe, the Middle East and parts of Asia </vt:lpstr>
      <vt:lpstr>          3. The operators of the root servers remain largely autonomous, but at the same time work with one another and with ICANN to make sure the system stays up-to-date with the Internet’s advances and changes.  </vt:lpstr>
      <vt:lpstr>Slide 14</vt:lpstr>
      <vt:lpstr>Slide 15</vt:lpstr>
      <vt:lpstr>Slide 16</vt:lpstr>
      <vt:lpstr>Slide 17</vt:lpstr>
      <vt:lpstr>         The Board of Directors 1.Make final decisions   2. Made up of 21 members: 15 of which have voting rights and 6 are non-voting liaisons</vt:lpstr>
      <vt:lpstr>Slide 19</vt:lpstr>
      <vt:lpstr>Slide 20</vt:lpstr>
      <vt:lpstr>Slide 21</vt:lpstr>
      <vt:lpstr>   </vt:lpstr>
      <vt:lpstr> How does ICANN work? </vt:lpstr>
      <vt:lpstr>Slide 24</vt:lpstr>
      <vt:lpstr>Slide 25</vt:lpstr>
      <vt:lpstr>What has ICANN accomplished? </vt:lpstr>
      <vt:lpstr>             What Has ICANN Accomplished? ICANN established market competition for generic domain name (gTLD) registrations resulting in a lowering of domain name costs by 80% and saving consumers and businesses over US$1 billion annually in domain registration fees.     </vt:lpstr>
      <vt:lpstr>          What Has ICANN Accomplished?   ICANN implemented an efficient and cost-effective Uniform Domain Name Dispute Resolution Policy (UDRP), which has been used to resolve thousands of disputes over the rights to domain names.  </vt:lpstr>
      <vt:lpstr>            What Has ICANN Accomplished?   Working in coordination with the appropriate technical communities and stakeholders, ICANN adopted guidelines for the deployment of Internationalized Domain Names (IDN), opening the way for registration of domains in hundreds of the world's languages.  </vt:lpstr>
      <vt:lpstr>             What Has ICANN Accomplished? ICANN and NTIA jointly completed deployment of Domain Name System Security Extensions (DNSSEC) for the root zone in July 2010. These extensions make certain kinds of cyberfraud much more difficult to perpetrate. As of 30 June 2011, 70 TLDs had adopted DNSSEC, including two of the largest TLDs -- .com and .de.  </vt:lpstr>
      <vt:lpstr>       What Has ICANN Accomplished?   ICANN created the New gTLD Program, so that any established entity in the world can apply to operate its own top-level domain.</vt:lpstr>
      <vt:lpstr>            What Has ICANN Accomplished?  The world broadly accepts ICANN as the place to work out Internet governance policies. As 2011 ended, the Governmental Advisory Committee represented 109 nations (plus the European Union and the Vatican). The Country Code Names Supporting Organization (ccNSO) represented more than 120 country code domains. The At-Large Advisory Committee represented 134 At-Large Structures (ALSes) from all geographic regions.  </vt:lpstr>
      <vt:lpstr>         ICANN Strategic Plan for 2016-2020     </vt:lpstr>
      <vt:lpstr>      https://www.youtube.com/watch?v=Jaf1Cy-tAQ4 </vt:lpstr>
      <vt:lpstr>   Final Quiz</vt:lpstr>
      <vt:lpstr>       1.Which is our regional Internet registry?   1.ARIN 2.LACNIC 3.RIPE NCC 4.APNIC</vt:lpstr>
      <vt:lpstr>      2.Which one is a technical advisory body?  1.Address supporting organization 2.Security and Stability Advisory Committee 3.Internet Engineering Task Force 4.all of the above mentioned</vt:lpstr>
      <vt:lpstr>                       3.Which of the following committees represent  average Internet users’ interests? 1.Governmental Advisory Committee (GAC) 2.Аt large Advisory Committee (ALAC) 3.Security and Stability Advisory Committee (SSAC) 4.Root Server System Advisory Committee (RSSAC)    the interests of average Internet users?           </vt:lpstr>
      <vt:lpstr>      4.Which of the followings advises the ICANN Board of Directors on policy issues relating to the allocation and management of IP addresses?  1.Root Server System Advisory Committee 2.Address Supporting Organization 3.IANA 4.Country Code Names Supporting Organization</vt:lpstr>
      <vt:lpstr>     5.Which of the followings develop and recommend policies concerning the Internet’s technical management within their areas of expertise?  1.Supporting Organizations 2.Advisory Committees 3.IANA  4.Technical Liaison Group</vt:lpstr>
      <vt:lpstr>     6.Which of the followings is a formal advisory body made up of representatives from the Internet Community?  1.Advisory Committee 2.Internet Engineering Task Force 3.Board of Directors 4.RIPE NCC</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ICANN</dc:title>
  <dc:creator>Ani</dc:creator>
  <cp:lastModifiedBy>Ani</cp:lastModifiedBy>
  <cp:revision>91</cp:revision>
  <dcterms:created xsi:type="dcterms:W3CDTF">2016-12-13T07:22:32Z</dcterms:created>
  <dcterms:modified xsi:type="dcterms:W3CDTF">2016-12-15T09:56:56Z</dcterms:modified>
</cp:coreProperties>
</file>